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5143500" type="screen16x9"/>
  <p:notesSz cx="6858000" cy="9144000"/>
  <p:embeddedFontLst>
    <p:embeddedFont>
      <p:font typeface="Comfortaa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7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9f23314de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9f23314de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9f23314d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9f23314d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9f23314de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9f23314de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9f23314de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9f23314de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9f23314d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9f23314d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8c53f00e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8c53f00e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9b95fd0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9b95fd0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9f23314de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9f23314de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9b95fd0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9b95fd0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9f23314de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9f23314de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9b95fd0b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9b95fd0b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9f23314de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9f23314de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9f23314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9f23314d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-215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000" b="1" u="sng">
                <a:latin typeface="Comfortaa"/>
                <a:ea typeface="Comfortaa"/>
                <a:cs typeface="Comfortaa"/>
                <a:sym typeface="Comfortaa"/>
              </a:rPr>
              <a:t>WOLFGANG (extraordinari)</a:t>
            </a:r>
            <a:endParaRPr sz="5000" b="1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97950" y="2960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 i="1" dirty="0">
                <a:solidFill>
                  <a:srgbClr val="000000"/>
                </a:solidFill>
                <a:highlight>
                  <a:srgbClr val="FFE0FC"/>
                </a:highlight>
                <a:latin typeface="Comfortaa"/>
                <a:ea typeface="Comfortaa"/>
                <a:cs typeface="Comfortaa"/>
                <a:sym typeface="Comfortaa"/>
              </a:rPr>
              <a:t>Per Anna Gonzalez i Xavi Gutiérrez</a:t>
            </a:r>
            <a:endParaRPr sz="2500" i="1" dirty="0">
              <a:solidFill>
                <a:srgbClr val="000000"/>
              </a:solidFill>
              <a:highlight>
                <a:srgbClr val="FFE0F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749850" y="1836700"/>
            <a:ext cx="164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highlight>
                  <a:srgbClr val="FFE0FC"/>
                </a:highlight>
                <a:latin typeface="Comfortaa"/>
                <a:ea typeface="Comfortaa"/>
                <a:cs typeface="Comfortaa"/>
                <a:sym typeface="Comfortaa"/>
              </a:rPr>
              <a:t>Laia Aguilar</a:t>
            </a:r>
            <a:endParaRPr sz="1800">
              <a:highlight>
                <a:srgbClr val="FFE0FC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06400" cy="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8625900" y="4423150"/>
            <a:ext cx="206400" cy="1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475" y="223838"/>
            <a:ext cx="535305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a" sz="2838" b="1" i="1">
                <a:latin typeface="Comfortaa"/>
                <a:ea typeface="Comfortaa"/>
                <a:cs typeface="Comfortaa"/>
                <a:sym typeface="Comfortaa"/>
              </a:rPr>
              <a:t>Superdotats i superdotades:</a:t>
            </a:r>
            <a:endParaRPr sz="2838" b="1" i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lang="ca" sz="1600" dirty="0">
                <a:solidFill>
                  <a:schemeClr val="dk1"/>
                </a:solidFill>
              </a:rPr>
              <a:t>Característiques: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a" sz="1600" dirty="0">
                <a:solidFill>
                  <a:schemeClr val="dk1"/>
                </a:solidFill>
              </a:rPr>
              <a:t>El seu comportament a l’aula varia segons la persona. Alguns nens atenen a classe i s’interessen per les explicacions del mestre. Altres ajuden a la resta. Però no tots es comporten bé, de fet, més de la meitat dels nens amb altes capacitats tenen un comportament inadequat a l’aula, ja sigui perquè molesten, riuen dels companys i del mestre o perquè decideixen no escoltar les explicacions.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a" sz="1600" dirty="0">
                <a:solidFill>
                  <a:schemeClr val="dk1"/>
                </a:solidFill>
              </a:rPr>
              <a:t>Els costa adaptar-se, acostumar-se a noves situacions- Per exemple, a en Wolfgang li costa adaptar-se a veure </a:t>
            </a:r>
            <a:r>
              <a:rPr lang="es-ES" sz="1600" dirty="0">
                <a:solidFill>
                  <a:schemeClr val="dk1"/>
                </a:solidFill>
              </a:rPr>
              <a:t>E</a:t>
            </a:r>
            <a:r>
              <a:rPr lang="ca" sz="1600" dirty="0">
                <a:solidFill>
                  <a:schemeClr val="dk1"/>
                </a:solidFill>
              </a:rPr>
              <a:t>l seu pare cada matí al llevar-se, asumir que no és el millor en tot o adonar-se que la seva mare ja no està amb ell.   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 dirty="0">
                <a:solidFill>
                  <a:schemeClr val="dk1"/>
                </a:solidFill>
              </a:rPr>
              <a:t>Tot i que sempre hi ha excepcions. 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8682025" y="796175"/>
            <a:ext cx="150300" cy="2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8682000" y="4347175"/>
            <a:ext cx="150300" cy="2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74" y="381000"/>
            <a:ext cx="6547951" cy="443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631875"/>
            <a:ext cx="8520600" cy="23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 u="sng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 u="sng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 u="sng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 u="sng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i="1" u="sng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MOLTES GRÀCIES PER LA VOSTRA ATENCIÓ DURANT LA NOSTRA PRESENTACIÓ!!!</a:t>
            </a:r>
            <a:endParaRPr b="1" i="1" u="sng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i="1" u="sng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ESPEREM QUE US HAGI AGRADAT!!!</a:t>
            </a:r>
            <a:endParaRPr b="1" i="1" u="sng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 u="sng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 i="1" u="sng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TENIU ALGUNA PREGUNTA???</a:t>
            </a:r>
            <a:endParaRPr b="1" i="1" u="sng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820" b="1">
                <a:latin typeface="Comfortaa"/>
                <a:ea typeface="Comfortaa"/>
                <a:cs typeface="Comfortaa"/>
                <a:sym typeface="Comfortaa"/>
              </a:rPr>
              <a:t>Índex:</a:t>
            </a:r>
            <a:endParaRPr sz="282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335025"/>
            <a:ext cx="4132800" cy="20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ca">
                <a:solidFill>
                  <a:srgbClr val="000000"/>
                </a:solidFill>
              </a:rPr>
              <a:t>Resum del llibre.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ca">
                <a:solidFill>
                  <a:srgbClr val="000000"/>
                </a:solidFill>
              </a:rPr>
              <a:t>Com és el pare?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ca">
                <a:solidFill>
                  <a:srgbClr val="000000"/>
                </a:solidFill>
              </a:rPr>
              <a:t>Com és en Wolfgang?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ca">
                <a:solidFill>
                  <a:srgbClr val="000000"/>
                </a:solidFill>
              </a:rPr>
              <a:t>Superdotats i superdotades.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96750"/>
            <a:ext cx="4318150" cy="28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820" b="1" i="1">
                <a:latin typeface="Comfortaa"/>
                <a:ea typeface="Comfortaa"/>
                <a:cs typeface="Comfortaa"/>
                <a:sym typeface="Comfortaa"/>
              </a:rPr>
              <a:t>Resum del llibre:</a:t>
            </a:r>
            <a:endParaRPr sz="2820" b="1"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 i="1">
                <a:solidFill>
                  <a:schemeClr val="dk1"/>
                </a:solidFill>
              </a:rPr>
              <a:t>Wolfgang </a:t>
            </a:r>
            <a:r>
              <a:rPr lang="ca">
                <a:solidFill>
                  <a:schemeClr val="dk1"/>
                </a:solidFill>
              </a:rPr>
              <a:t>és un llibre de la Laia Aguilar que ha guanyat el Premi Carlemany. En Wolfgang és un nen d’onze anys que no té una vida fàcil. La seva mare és morta i ha d’anar a viure amb el seu pare, el senyor Carles,del qual no sap res  més del que han dit la seva àvia, la seva tieta i la seva mare davant d’ell, que no ha estat ni bo, ni molt. 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>
                <a:solidFill>
                  <a:schemeClr val="dk1"/>
                </a:solidFill>
              </a:rPr>
              <a:t>Ell no és com la resta dels nens de la seva edat: és superdotat. 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>
                <a:solidFill>
                  <a:schemeClr val="dk1"/>
                </a:solidFill>
              </a:rPr>
              <a:t>Tant el Wolfgang com el seu pare aprendran diverses lliçons al llarg de la història. Es coneixeran l’un a l’altre i descobriran un secret que els deixarà a tots bocabadats.</a:t>
            </a:r>
            <a:endParaRPr sz="2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06400" cy="1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8625900" y="4394575"/>
            <a:ext cx="206400" cy="1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25" y="312525"/>
            <a:ext cx="3112350" cy="456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820" b="1" i="1">
                <a:latin typeface="Comfortaa"/>
                <a:ea typeface="Comfortaa"/>
                <a:cs typeface="Comfortaa"/>
                <a:sym typeface="Comfortaa"/>
              </a:rPr>
              <a:t>Com és el pare?</a:t>
            </a:r>
            <a:endParaRPr sz="2820" b="1"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 dirty="0">
                <a:solidFill>
                  <a:schemeClr val="dk1"/>
                </a:solidFill>
              </a:rPr>
              <a:t>El pare al principi de la història el descriuen com una persona desendreçada, que viu en unes condicions pèssimes, dolenta i amb l'objectiu de fer mal a les persones que l'envolten.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 dirty="0">
                <a:solidFill>
                  <a:schemeClr val="dk1"/>
                </a:solidFill>
              </a:rPr>
              <a:t>A mesura que avança la història podem veure que en realitat és una persona que cada dia intenta ser millor i que s'esforça a cuidar el seu fill.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 dirty="0">
                <a:solidFill>
                  <a:schemeClr val="dk1"/>
                </a:solidFill>
              </a:rPr>
              <a:t>També podem observar que fa tot el possible per arreglar la seva relació amb en Wolfgang, fins i tot  se'n van tots dos junts de viatge a París perquè en Wolfgang pugui aconseguir el seu somni.</a:t>
            </a:r>
            <a:endParaRPr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17900" cy="1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8644125" y="4394575"/>
            <a:ext cx="188100" cy="1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650" y="331075"/>
            <a:ext cx="3097450" cy="45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820" b="1" i="1">
                <a:latin typeface="Comfortaa"/>
                <a:ea typeface="Comfortaa"/>
                <a:cs typeface="Comfortaa"/>
                <a:sym typeface="Comfortaa"/>
              </a:rPr>
              <a:t>Com és en Wolfgang?</a:t>
            </a:r>
            <a:endParaRPr sz="2820" b="1"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 dirty="0">
                <a:solidFill>
                  <a:schemeClr val="dk1"/>
                </a:solidFill>
              </a:rPr>
              <a:t>En Wolfgang és un nen amb un quocient intel·lectual de 152, perquè us feu una idea us direm que  Einstein tenia 160. I tot i que ell no ho fa a voluntat pròpia és una mica pesat i maleducat.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 dirty="0">
                <a:solidFill>
                  <a:schemeClr val="dk1"/>
                </a:solidFill>
              </a:rPr>
              <a:t>A en Wolfgang li fascina tocar el piano, no pot viure sense tocar-lo. Sempre ha de tenir-ne un ben a prop per si de cas necessita tocar alguna melodia de Mozart o de Beethoven, per exemple. És curiós ja que el seu nom ve del nom complet de Mozart: </a:t>
            </a:r>
            <a:r>
              <a:rPr lang="ca" i="1" dirty="0">
                <a:solidFill>
                  <a:schemeClr val="dk1"/>
                </a:solidFill>
              </a:rPr>
              <a:t>Wolfgang</a:t>
            </a:r>
            <a:r>
              <a:rPr lang="ca" dirty="0">
                <a:solidFill>
                  <a:schemeClr val="dk1"/>
                </a:solidFill>
              </a:rPr>
              <a:t> Amadeus Mozart.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 dirty="0">
                <a:solidFill>
                  <a:schemeClr val="dk1"/>
                </a:solidFill>
              </a:rPr>
              <a:t>També li costa molt adaptar-se a situacions i rutines noves o qualsevol cosa a la qual no estigui acostumat, ja que sempre ho ha de tenir tot molt controlat. </a:t>
            </a:r>
            <a:endParaRPr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19000" cy="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8530375" y="4331575"/>
            <a:ext cx="301800" cy="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00">
                <a:solidFill>
                  <a:srgbClr val="F6B26B"/>
                </a:solidFill>
              </a:rPr>
              <a:t>.</a:t>
            </a:r>
            <a:endParaRPr sz="100">
              <a:solidFill>
                <a:srgbClr val="F6B26B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750" y="353950"/>
            <a:ext cx="3159399" cy="44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820" b="1" i="1">
                <a:latin typeface="Comfortaa"/>
                <a:ea typeface="Comfortaa"/>
                <a:cs typeface="Comfortaa"/>
                <a:sym typeface="Comfortaa"/>
              </a:rPr>
              <a:t>Superdotats i superdotades:</a:t>
            </a:r>
            <a:endParaRPr sz="2820" b="1"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 dirty="0">
                <a:solidFill>
                  <a:schemeClr val="dk1"/>
                </a:solidFill>
              </a:rPr>
              <a:t>Què és ser superdotat o superdotada?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ca" sz="1800" dirty="0">
                <a:solidFill>
                  <a:schemeClr val="dk1"/>
                </a:solidFill>
              </a:rPr>
              <a:t>Els nens i nenes amb altes capacitats (=/+ de 130 iq) encara que tinguin un quocient intel·lectual altíssim, no significa que sàpiguen el mateix que una persona de 3 anys més o que des de sempre ho sàpiguen tot. Ser superdotat o superdotada  és aprendre ràpid, entendre les coses fàcilment i veure el món d’una manera diferent.</a:t>
            </a:r>
            <a:endParaRPr dirty="0">
              <a:solidFill>
                <a:schemeClr val="dk1"/>
              </a:solidFill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ca" dirty="0">
                <a:solidFill>
                  <a:schemeClr val="dk1"/>
                </a:solidFill>
              </a:rPr>
              <a:t>Característiques: 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ca" sz="1800" dirty="0">
                <a:solidFill>
                  <a:schemeClr val="dk1"/>
                </a:solidFill>
              </a:rPr>
              <a:t>Malgrat tots aquests aspectes, hi ha nens que tenen una maduresa emocional molt baixa. Altres nens són tot el contrari, semblen ser molt independents. 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Presentación en pantalla (16:9)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Comfortaa</vt:lpstr>
      <vt:lpstr>Arial</vt:lpstr>
      <vt:lpstr>Simple Light</vt:lpstr>
      <vt:lpstr>WOLFGANG (extraordinari)</vt:lpstr>
      <vt:lpstr>Índex:</vt:lpstr>
      <vt:lpstr>Resum del llibre:</vt:lpstr>
      <vt:lpstr>.</vt:lpstr>
      <vt:lpstr>Com és el pare?</vt:lpstr>
      <vt:lpstr>.</vt:lpstr>
      <vt:lpstr>Com és en Wolfgang?</vt:lpstr>
      <vt:lpstr>.</vt:lpstr>
      <vt:lpstr>Superdotats i superdotades:</vt:lpstr>
      <vt:lpstr>.</vt:lpstr>
      <vt:lpstr>Superdotats i superdotades: </vt:lpstr>
      <vt:lpstr>.</vt:lpstr>
      <vt:lpstr>    MOLTES GRÀCIES PER LA VOSTRA ATENCIÓ DURANT LA NOSTRA PRESENTACIÓ!!!  ESPEREM QUE US HAGI AGRADAT!!!  TENIU ALGUNA PREGUNTA???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WOLFGANG (extraordinari)</dc:title>
  <cp:lastModifiedBy>pc</cp:lastModifiedBy>
  <cp:revision>1</cp:revision>
  <dcterms:modified xsi:type="dcterms:W3CDTF">2022-05-24T18:23:31Z</dcterms:modified>
</cp:coreProperties>
</file>